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63" r:id="rId2"/>
  </p:sldMasterIdLst>
  <p:notesMasterIdLst>
    <p:notesMasterId r:id="rId16"/>
  </p:notesMasterIdLst>
  <p:sldIdLst>
    <p:sldId id="373" r:id="rId3"/>
    <p:sldId id="358" r:id="rId4"/>
    <p:sldId id="374" r:id="rId5"/>
    <p:sldId id="375" r:id="rId6"/>
    <p:sldId id="376" r:id="rId7"/>
    <p:sldId id="377" r:id="rId8"/>
    <p:sldId id="370" r:id="rId9"/>
    <p:sldId id="378" r:id="rId10"/>
    <p:sldId id="379" r:id="rId11"/>
    <p:sldId id="380" r:id="rId12"/>
    <p:sldId id="381" r:id="rId13"/>
    <p:sldId id="364" r:id="rId14"/>
    <p:sldId id="3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  <a:srgbClr val="F57C22"/>
    <a:srgbClr val="00B0F0"/>
    <a:srgbClr val="48A67E"/>
    <a:srgbClr val="058A03"/>
    <a:srgbClr val="F47C24"/>
    <a:srgbClr val="D9D9D9"/>
    <a:srgbClr val="BFBFBF"/>
    <a:srgbClr val="00206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 autoAdjust="0"/>
    <p:restoredTop sz="81361"/>
  </p:normalViewPr>
  <p:slideViewPr>
    <p:cSldViewPr snapToGrid="0">
      <p:cViewPr varScale="1">
        <p:scale>
          <a:sx n="103" d="100"/>
          <a:sy n="103" d="100"/>
        </p:scale>
        <p:origin x="11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68737-3E29-4944-B75E-30BDD493E00B}" type="datetimeFigureOut">
              <a:rPr lang="en-US"/>
              <a:t>7/12/20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CA472-7F2E-4E76-B936-E2F0FA71052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99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437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4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connection</a:t>
            </a:r>
          </a:p>
          <a:p>
            <a:r>
              <a:rPr lang="en-US" dirty="0"/>
              <a:t>Every time a report is run it will have to run the query again…. So we have cached queries </a:t>
            </a:r>
          </a:p>
          <a:p>
            <a:r>
              <a:rPr lang="en-US" dirty="0"/>
              <a:t>What about filters when the user is changing a filter… no longer the same query </a:t>
            </a:r>
          </a:p>
          <a:p>
            <a:r>
              <a:rPr lang="en-US" dirty="0"/>
              <a:t>This can get very expensive depending on how active your tableau users are</a:t>
            </a:r>
          </a:p>
          <a:p>
            <a:r>
              <a:rPr lang="en-US" dirty="0"/>
              <a:t>If connecting to a huge table reports can take forever to run </a:t>
            </a:r>
          </a:p>
          <a:p>
            <a:r>
              <a:rPr lang="en-US" dirty="0"/>
              <a:t>Depending on how normalized the table is in prod you may need multiple connections to get the details that you need </a:t>
            </a:r>
          </a:p>
          <a:p>
            <a:r>
              <a:rPr lang="en-US" dirty="0"/>
              <a:t>Now connecting all these tables in tableau can take forever to run </a:t>
            </a:r>
          </a:p>
          <a:p>
            <a:r>
              <a:rPr lang="en-US" dirty="0"/>
              <a:t>This is problem I dealt with at many companies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Email the reports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why not create an extract</a:t>
            </a:r>
          </a:p>
          <a:p>
            <a:r>
              <a:rPr lang="en-US" dirty="0"/>
              <a:t>Runs the code one time in the morning and creates an extract of the data… no longer have expensive queries running for all the people (could be hundreds) </a:t>
            </a:r>
          </a:p>
          <a:p>
            <a:r>
              <a:rPr lang="en-US" dirty="0"/>
              <a:t>New problem</a:t>
            </a:r>
          </a:p>
          <a:p>
            <a:r>
              <a:rPr lang="en-US" dirty="0"/>
              <a:t>No version control </a:t>
            </a:r>
          </a:p>
          <a:p>
            <a:r>
              <a:rPr lang="en-US" dirty="0"/>
              <a:t>In the notebook is deleted all the code is lost </a:t>
            </a:r>
          </a:p>
          <a:p>
            <a:r>
              <a:rPr lang="en-US" dirty="0"/>
              <a:t>No documentation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how to fix this?/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66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Again major problem everything is  still in tableau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45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needs to be a cultural change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04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1780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DBT working session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1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886326" y="4135428"/>
            <a:ext cx="7305674" cy="95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360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600"/>
              <a:buFont typeface="Helvetica Neue Ligh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172074" y="5237160"/>
            <a:ext cx="7019925" cy="76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F3A"/>
              </a:buClr>
              <a:buSzPts val="2800"/>
              <a:buFont typeface="Helvetica Neue Light"/>
              <a:buNone/>
              <a:defRPr sz="2800">
                <a:solidFill>
                  <a:srgbClr val="F17F3A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886326" y="4135428"/>
            <a:ext cx="7305674" cy="95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360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600"/>
              <a:buFont typeface="Helvetica Neue Ligh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172074" y="5237160"/>
            <a:ext cx="7019925" cy="76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F3A"/>
              </a:buClr>
              <a:buSzPts val="2800"/>
              <a:buFont typeface="Helvetica Neue Light"/>
              <a:buNone/>
              <a:defRPr sz="2800">
                <a:solidFill>
                  <a:srgbClr val="F17F3A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2353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3714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section">
  <p:cSld name="new sec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29208" y="385645"/>
            <a:ext cx="8797678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973263" y="4756150"/>
            <a:ext cx="4122737" cy="133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2558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52871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28000" y="1528306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1820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838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6172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1157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5120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23567"/>
            <a:ext cx="5157787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5120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23565"/>
            <a:ext cx="5183188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4074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68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5180012" y="1512000"/>
            <a:ext cx="6172200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958053" y="1512000"/>
            <a:ext cx="3932237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44160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>
            <a:spLocks noGrp="1"/>
          </p:cNvSpPr>
          <p:nvPr>
            <p:ph type="pic" idx="2"/>
          </p:nvPr>
        </p:nvSpPr>
        <p:spPr>
          <a:xfrm>
            <a:off x="5083172" y="1465729"/>
            <a:ext cx="6172200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973929" y="1465729"/>
            <a:ext cx="3898109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01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 rot="5400000">
            <a:off x="3744000" y="-1404000"/>
            <a:ext cx="4680000" cy="10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91466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 rot="5400000">
            <a:off x="7516957" y="2571338"/>
            <a:ext cx="478760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 rot="5400000">
            <a:off x="2307432" y="128167"/>
            <a:ext cx="4800600" cy="752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98904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0899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57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52871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28000" y="1528306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838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6172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5120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23567"/>
            <a:ext cx="5157787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5120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23565"/>
            <a:ext cx="5183188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68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5180012" y="1512000"/>
            <a:ext cx="6172200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958053" y="1512000"/>
            <a:ext cx="3932237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>
            <a:spLocks noGrp="1"/>
          </p:cNvSpPr>
          <p:nvPr>
            <p:ph type="pic" idx="2"/>
          </p:nvPr>
        </p:nvSpPr>
        <p:spPr>
          <a:xfrm>
            <a:off x="5083172" y="1465729"/>
            <a:ext cx="6172200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973929" y="1465729"/>
            <a:ext cx="3898109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 rot="5400000">
            <a:off x="3744000" y="-1404000"/>
            <a:ext cx="4680000" cy="10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 rot="5400000">
            <a:off x="7516957" y="2571338"/>
            <a:ext cx="478760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 rot="5400000">
            <a:off x="2307432" y="128167"/>
            <a:ext cx="4800600" cy="752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NUL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23344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23344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30238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tiff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tiff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tif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655180" y="477982"/>
            <a:ext cx="978117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5400" b="1" dirty="0">
                <a:solidFill>
                  <a:srgbClr val="F17E3A"/>
                </a:solidFill>
                <a:latin typeface="Calibri"/>
                <a:cs typeface="Calibri"/>
                <a:sym typeface="Calibri"/>
              </a:rPr>
              <a:t>Reporting and Visualization Tools</a:t>
            </a:r>
            <a:endParaRPr lang="en-US" sz="1600" dirty="0"/>
          </a:p>
        </p:txBody>
      </p:sp>
      <p:sp>
        <p:nvSpPr>
          <p:cNvPr id="111" name="Google Shape;111;p20"/>
          <p:cNvSpPr txBox="1"/>
          <p:nvPr/>
        </p:nvSpPr>
        <p:spPr>
          <a:xfrm>
            <a:off x="2421081" y="5029200"/>
            <a:ext cx="40108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Kerry Nakayama 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08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B96E9-F170-0443-A5B1-C9A6E616AE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7F4BC1-3568-B44C-BC06-5F82F37EA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</p:spPr>
        <p:txBody>
          <a:bodyPr/>
          <a:lstStyle/>
          <a:p>
            <a:r>
              <a:rPr lang="en-US" dirty="0"/>
              <a:t>To Pre-cache or To Not Pre-cache?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682A150-E50F-FB46-8F16-BC5467368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</p:spPr>
        <p:txBody>
          <a:bodyPr/>
          <a:lstStyle/>
          <a:p>
            <a:r>
              <a:rPr lang="en-US" dirty="0"/>
              <a:t>When to use live data </a:t>
            </a:r>
          </a:p>
          <a:p>
            <a:pPr lvl="1"/>
            <a:r>
              <a:rPr lang="en-US" dirty="0"/>
              <a:t>Examples of live data </a:t>
            </a:r>
          </a:p>
          <a:p>
            <a:pPr lvl="2"/>
            <a:r>
              <a:rPr lang="en-US" dirty="0"/>
              <a:t>DAU</a:t>
            </a:r>
          </a:p>
          <a:p>
            <a:pPr lvl="2"/>
            <a:r>
              <a:rPr lang="en-US" dirty="0"/>
              <a:t>Tracking current event compared to plan</a:t>
            </a:r>
          </a:p>
          <a:p>
            <a:pPr lvl="2"/>
            <a:r>
              <a:rPr lang="en-US" dirty="0"/>
              <a:t>Fraud </a:t>
            </a:r>
          </a:p>
          <a:p>
            <a:r>
              <a:rPr lang="en-US" dirty="0"/>
              <a:t>When to pre-cache </a:t>
            </a:r>
          </a:p>
          <a:p>
            <a:pPr lvl="1"/>
            <a:r>
              <a:rPr lang="en-US" dirty="0"/>
              <a:t>Examples of cached data </a:t>
            </a:r>
          </a:p>
          <a:p>
            <a:pPr lvl="2"/>
            <a:r>
              <a:rPr lang="en-US" dirty="0"/>
              <a:t>Yesterdays numbers </a:t>
            </a:r>
          </a:p>
          <a:p>
            <a:pPr lvl="2"/>
            <a:r>
              <a:rPr lang="en-US" dirty="0"/>
              <a:t>MoM, WoW, DoD comparisons </a:t>
            </a:r>
          </a:p>
          <a:p>
            <a:pPr lvl="2"/>
            <a:r>
              <a:rPr lang="en-US" dirty="0"/>
              <a:t>Hitting plan </a:t>
            </a:r>
          </a:p>
          <a:p>
            <a:pPr lvl="2"/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9A2980A-4E3A-6848-B092-9E8850952F75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5400E4-09FA-1E49-B294-D78B8C891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857" y="1512000"/>
            <a:ext cx="3871657" cy="2260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D4376-D560-1B47-AE0F-A299BCBDC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707" y="3887804"/>
            <a:ext cx="3669956" cy="230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76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70E8F-1845-0F4A-AA9F-74C1CD1095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B253CD-B3D7-2B4E-B25F-6696CF98A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7" y="476400"/>
            <a:ext cx="11232000" cy="908050"/>
          </a:xfrm>
        </p:spPr>
        <p:txBody>
          <a:bodyPr/>
          <a:lstStyle/>
          <a:p>
            <a:r>
              <a:rPr lang="en-US" dirty="0"/>
              <a:t>Reporting Style Guide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6F039A5-A9A1-C043-8ABE-1AB840ECC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400" y="1697087"/>
            <a:ext cx="11231999" cy="4680000"/>
          </a:xfrm>
        </p:spPr>
        <p:txBody>
          <a:bodyPr/>
          <a:lstStyle/>
          <a:p>
            <a:r>
              <a:rPr lang="en-US" dirty="0"/>
              <a:t>Limit the number of views in a Dashboard</a:t>
            </a:r>
          </a:p>
          <a:p>
            <a:r>
              <a:rPr lang="en-US" dirty="0"/>
              <a:t>Encourage exploration through filters </a:t>
            </a:r>
          </a:p>
          <a:p>
            <a:pPr lvl="1"/>
            <a:r>
              <a:rPr lang="en-US" dirty="0"/>
              <a:t>Only show filters that are relevant </a:t>
            </a:r>
          </a:p>
          <a:p>
            <a:r>
              <a:rPr lang="en-US" dirty="0"/>
              <a:t>Use color and highlighting to emphasize the data </a:t>
            </a:r>
          </a:p>
          <a:p>
            <a:r>
              <a:rPr lang="en-US" dirty="0"/>
              <a:t>Don’t have the double scroll </a:t>
            </a:r>
          </a:p>
          <a:p>
            <a:r>
              <a:rPr lang="en-US" dirty="0"/>
              <a:t>Stay away from Fake Media Charts</a:t>
            </a:r>
          </a:p>
          <a:p>
            <a:r>
              <a:rPr lang="en-US" dirty="0"/>
              <a:t>Leverage the most viewed spots </a:t>
            </a:r>
          </a:p>
          <a:p>
            <a:endParaRPr lang="en-US" dirty="0"/>
          </a:p>
          <a:p>
            <a:r>
              <a:rPr lang="en-US" sz="2800" b="1" dirty="0"/>
              <a:t>MAKE REPORTS EASY TO UNDERSTAND IN UNDER 5 SECONDS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64A38E2-85AB-7C49-A7D0-4944B271F909}"/>
              </a:ext>
            </a:extLst>
          </p:cNvPr>
          <p:cNvSpPr txBox="1">
            <a:spLocks/>
          </p:cNvSpPr>
          <p:nvPr/>
        </p:nvSpPr>
        <p:spPr>
          <a:xfrm>
            <a:off x="11492399" y="66897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5524EA-CEA1-0749-8D04-CCD41E701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80877">
            <a:off x="5764417" y="92471"/>
            <a:ext cx="3140487" cy="176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15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28B2-967E-F44C-A096-85E8996C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Confused? ASK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90DF5-997F-E24A-84BA-0ED7B73204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8CC0C-110B-2B41-90DC-A79B8042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0" y="861699"/>
            <a:ext cx="5974080" cy="597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42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0157-B40C-AF46-B7A9-AA876817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&amp; Lab 9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FA311-D360-EF4C-A2A3-FF0BCA0792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DCDB3-4EE7-7247-96CC-01514E89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67" y="1627237"/>
            <a:ext cx="3495288" cy="3495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D3A41B-BC57-2040-8D12-2BC9DBB7D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762" y="3969835"/>
            <a:ext cx="3035411" cy="2384966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4ECE49D-9D7E-4E4E-ADA6-A66A9D6FFB69}"/>
              </a:ext>
            </a:extLst>
          </p:cNvPr>
          <p:cNvSpPr/>
          <p:nvPr/>
        </p:nvSpPr>
        <p:spPr>
          <a:xfrm>
            <a:off x="4708704" y="1994053"/>
            <a:ext cx="4474538" cy="3993932"/>
          </a:xfrm>
          <a:custGeom>
            <a:avLst/>
            <a:gdLst>
              <a:gd name="connsiteX0" fmla="*/ 0 w 4474538"/>
              <a:gd name="connsiteY0" fmla="*/ 1719083 h 3993932"/>
              <a:gd name="connsiteX1" fmla="*/ 970156 w 4474538"/>
              <a:gd name="connsiteY1" fmla="*/ 1150371 h 3993932"/>
              <a:gd name="connsiteX2" fmla="*/ 1271239 w 4474538"/>
              <a:gd name="connsiteY2" fmla="*/ 157912 h 3993932"/>
              <a:gd name="connsiteX3" fmla="*/ 2486722 w 4474538"/>
              <a:gd name="connsiteY3" fmla="*/ 68702 h 3993932"/>
              <a:gd name="connsiteX4" fmla="*/ 3233854 w 4474538"/>
              <a:gd name="connsiteY4" fmla="*/ 826985 h 3993932"/>
              <a:gd name="connsiteX5" fmla="*/ 2631688 w 4474538"/>
              <a:gd name="connsiteY5" fmla="*/ 1261883 h 3993932"/>
              <a:gd name="connsiteX6" fmla="*/ 2330605 w 4474538"/>
              <a:gd name="connsiteY6" fmla="*/ 626263 h 3993932"/>
              <a:gd name="connsiteX7" fmla="*/ 3334215 w 4474538"/>
              <a:gd name="connsiteY7" fmla="*/ 358634 h 3993932"/>
              <a:gd name="connsiteX8" fmla="*/ 4460488 w 4474538"/>
              <a:gd name="connsiteY8" fmla="*/ 1496058 h 3993932"/>
              <a:gd name="connsiteX9" fmla="*/ 2509024 w 4474538"/>
              <a:gd name="connsiteY9" fmla="*/ 2756146 h 3993932"/>
              <a:gd name="connsiteX10" fmla="*/ 1773044 w 4474538"/>
              <a:gd name="connsiteY10" fmla="*/ 3704000 h 3993932"/>
              <a:gd name="connsiteX11" fmla="*/ 2921619 w 4474538"/>
              <a:gd name="connsiteY11" fmla="*/ 3993932 h 3993932"/>
              <a:gd name="connsiteX12" fmla="*/ 2921619 w 4474538"/>
              <a:gd name="connsiteY12" fmla="*/ 3993932 h 399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74538" h="3993932">
                <a:moveTo>
                  <a:pt x="0" y="1719083"/>
                </a:moveTo>
                <a:cubicBezTo>
                  <a:pt x="379141" y="1564824"/>
                  <a:pt x="758283" y="1410566"/>
                  <a:pt x="970156" y="1150371"/>
                </a:cubicBezTo>
                <a:cubicBezTo>
                  <a:pt x="1182029" y="890176"/>
                  <a:pt x="1018478" y="338190"/>
                  <a:pt x="1271239" y="157912"/>
                </a:cubicBezTo>
                <a:cubicBezTo>
                  <a:pt x="1524000" y="-22366"/>
                  <a:pt x="2159620" y="-42810"/>
                  <a:pt x="2486722" y="68702"/>
                </a:cubicBezTo>
                <a:cubicBezTo>
                  <a:pt x="2813825" y="180214"/>
                  <a:pt x="3209693" y="628121"/>
                  <a:pt x="3233854" y="826985"/>
                </a:cubicBezTo>
                <a:cubicBezTo>
                  <a:pt x="3258015" y="1025849"/>
                  <a:pt x="2782229" y="1295337"/>
                  <a:pt x="2631688" y="1261883"/>
                </a:cubicBezTo>
                <a:cubicBezTo>
                  <a:pt x="2481147" y="1228429"/>
                  <a:pt x="2213517" y="776804"/>
                  <a:pt x="2330605" y="626263"/>
                </a:cubicBezTo>
                <a:cubicBezTo>
                  <a:pt x="2447693" y="475722"/>
                  <a:pt x="2979235" y="213668"/>
                  <a:pt x="3334215" y="358634"/>
                </a:cubicBezTo>
                <a:cubicBezTo>
                  <a:pt x="3689195" y="503600"/>
                  <a:pt x="4598020" y="1096473"/>
                  <a:pt x="4460488" y="1496058"/>
                </a:cubicBezTo>
                <a:cubicBezTo>
                  <a:pt x="4322956" y="1895643"/>
                  <a:pt x="2956931" y="2388156"/>
                  <a:pt x="2509024" y="2756146"/>
                </a:cubicBezTo>
                <a:cubicBezTo>
                  <a:pt x="2061117" y="3124136"/>
                  <a:pt x="1704278" y="3497702"/>
                  <a:pt x="1773044" y="3704000"/>
                </a:cubicBezTo>
                <a:cubicBezTo>
                  <a:pt x="1841810" y="3910298"/>
                  <a:pt x="2921619" y="3993932"/>
                  <a:pt x="2921619" y="3993932"/>
                </a:cubicBezTo>
                <a:lnTo>
                  <a:pt x="2921619" y="3993932"/>
                </a:lnTo>
              </a:path>
            </a:pathLst>
          </a:custGeom>
          <a:noFill/>
          <a:ln w="3810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22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15F45-6A6E-2647-96BD-0EF337184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8A1AB4-CDBE-8C45-9DCF-54AA17E23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</p:spPr>
        <p:txBody>
          <a:bodyPr/>
          <a:lstStyle/>
          <a:p>
            <a:r>
              <a:rPr lang="en-US" dirty="0"/>
              <a:t>Visualization Tools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D8F5F5-8D5D-6E41-9C34-251BEE3CB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76" y="1515697"/>
            <a:ext cx="2012167" cy="1133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06E727-0207-8A4F-B6EE-7A02F549A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97" y="2781414"/>
            <a:ext cx="3127847" cy="1763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802AED-660E-FC43-A541-83765FFE2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780" y="3015230"/>
            <a:ext cx="2162439" cy="1219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3C1110-0C0A-2F46-BDB3-93D4AAEBA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2442" y="5103341"/>
            <a:ext cx="2568989" cy="6005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1E7006-9344-2B4D-BD8A-E6C1BBF85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344" y="4894948"/>
            <a:ext cx="1968500" cy="1089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9BFB90-FD7D-1C48-8955-CA2EC0FE48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1668" y="4894948"/>
            <a:ext cx="2842647" cy="957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486E3-23E0-8645-926A-6C751FC113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1403" y="1548189"/>
            <a:ext cx="2194367" cy="12190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F6167A-57F1-CB46-AB35-1B25F5140B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0168" y="3000488"/>
            <a:ext cx="2010717" cy="12782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F31C3A-820A-2B48-A433-82E1186CC4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1977" y="1582234"/>
            <a:ext cx="1968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56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9048-FF67-4E47-82D2-3E7EF568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and Warehouse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C4DE2-4822-D741-A90A-D542B3B37F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picture containing computer, computer, screen, monitor&#10;&#10;Description automatically generated">
            <a:extLst>
              <a:ext uri="{FF2B5EF4-FFF2-40B4-BE49-F238E27FC236}">
                <a16:creationId xmlns:a16="http://schemas.microsoft.com/office/drawing/2014/main" id="{833747A6-58AC-1744-92B6-871C597AACB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3352" y="2319129"/>
            <a:ext cx="6793980" cy="2727571"/>
          </a:xfrm>
          <a:prstGeom prst="rect">
            <a:avLst/>
          </a:prstGeom>
        </p:spPr>
      </p:pic>
      <p:sp>
        <p:nvSpPr>
          <p:cNvPr id="6" name="Can 5">
            <a:extLst>
              <a:ext uri="{FF2B5EF4-FFF2-40B4-BE49-F238E27FC236}">
                <a16:creationId xmlns:a16="http://schemas.microsoft.com/office/drawing/2014/main" id="{97C3AD4E-BE74-DE49-900F-6051E429ADA9}"/>
              </a:ext>
            </a:extLst>
          </p:cNvPr>
          <p:cNvSpPr/>
          <p:nvPr/>
        </p:nvSpPr>
        <p:spPr>
          <a:xfrm>
            <a:off x="8376902" y="1827631"/>
            <a:ext cx="1170193" cy="122732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46BB2-4031-5940-9C83-29D72DDC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608" y="4679047"/>
            <a:ext cx="1729548" cy="1133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BBA1E5-55DC-B14B-A5F8-5CA01B439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3123" y="4679047"/>
            <a:ext cx="1133751" cy="11337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BAE44-95EC-5144-B780-9FFCFCF3EA3C}"/>
              </a:ext>
            </a:extLst>
          </p:cNvPr>
          <p:cNvSpPr txBox="1"/>
          <p:nvPr/>
        </p:nvSpPr>
        <p:spPr>
          <a:xfrm>
            <a:off x="7560916" y="2112889"/>
            <a:ext cx="295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Reporting Schema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7CD062-DB9D-3740-A649-431BA0153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036" y="2112889"/>
            <a:ext cx="1909432" cy="19094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2B477-0117-2344-855D-7F5A334DF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9513" y="1873598"/>
            <a:ext cx="1977514" cy="101264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81D2F428-EDC7-3645-92E4-D0B59297718D}"/>
              </a:ext>
            </a:extLst>
          </p:cNvPr>
          <p:cNvSpPr/>
          <p:nvPr/>
        </p:nvSpPr>
        <p:spPr>
          <a:xfrm rot="19736127">
            <a:off x="7838210" y="2645677"/>
            <a:ext cx="478290" cy="16989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3250066-0D45-1A4A-9B6A-7072AB1F9C11}"/>
              </a:ext>
            </a:extLst>
          </p:cNvPr>
          <p:cNvSpPr/>
          <p:nvPr/>
        </p:nvSpPr>
        <p:spPr>
          <a:xfrm>
            <a:off x="7828674" y="3509443"/>
            <a:ext cx="484411" cy="94785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AE8F6D3-F491-F54E-989D-93967A3E1C3C}"/>
              </a:ext>
            </a:extLst>
          </p:cNvPr>
          <p:cNvSpPr/>
          <p:nvPr/>
        </p:nvSpPr>
        <p:spPr>
          <a:xfrm rot="2062312">
            <a:off x="7774696" y="4319689"/>
            <a:ext cx="494560" cy="12630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5AED15F-B58E-0D46-90FF-D30B7C676129}"/>
              </a:ext>
            </a:extLst>
          </p:cNvPr>
          <p:cNvSpPr/>
          <p:nvPr/>
        </p:nvSpPr>
        <p:spPr>
          <a:xfrm>
            <a:off x="10278390" y="2277417"/>
            <a:ext cx="241897" cy="16387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53B7550-4F6D-D14A-893F-F253B3CA1A85}"/>
              </a:ext>
            </a:extLst>
          </p:cNvPr>
          <p:cNvSpPr/>
          <p:nvPr/>
        </p:nvSpPr>
        <p:spPr>
          <a:xfrm>
            <a:off x="10222517" y="5051952"/>
            <a:ext cx="271922" cy="195909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2758EF8-24EF-7D41-BA21-8EA8D68A66A2}"/>
              </a:ext>
            </a:extLst>
          </p:cNvPr>
          <p:cNvCxnSpPr>
            <a:cxnSpLocks/>
          </p:cNvCxnSpPr>
          <p:nvPr/>
        </p:nvCxnSpPr>
        <p:spPr>
          <a:xfrm>
            <a:off x="2903838" y="4589821"/>
            <a:ext cx="1717589" cy="1489703"/>
          </a:xfrm>
          <a:prstGeom prst="curvedConnector3">
            <a:avLst>
              <a:gd name="adj1" fmla="val 50000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89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2EB8A-8AF6-6E4C-8CFF-1993C3AD3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 Custom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7EEF3-B488-2F4E-B70B-4DE464CA2E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9AC8CFC-4859-B94B-BAA2-FB10A3FBF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</p:spPr>
        <p:txBody>
          <a:bodyPr/>
          <a:lstStyle/>
          <a:p>
            <a:r>
              <a:rPr lang="en-US" dirty="0"/>
              <a:t>Tableau allows you to connect any DB or Schema directly</a:t>
            </a:r>
          </a:p>
          <a:p>
            <a:r>
              <a:rPr lang="en-US" dirty="0"/>
              <a:t>Write custom SQL as if you are querying the DB directly</a:t>
            </a:r>
          </a:p>
          <a:p>
            <a:endParaRPr lang="en-US" dirty="0"/>
          </a:p>
          <a:p>
            <a:r>
              <a:rPr lang="en-US" b="1" dirty="0"/>
              <a:t>What could go wrong with this?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42CF580-12BE-5A4E-9CAD-E0328914E37E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45579-906E-1141-A30D-178D65A0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30" y="3579259"/>
            <a:ext cx="4730419" cy="3256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07BDBB-2750-E14C-BB45-202A8BEAD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609" y="2649198"/>
            <a:ext cx="3681457" cy="2869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E2C5C7-0C7C-0149-8F4B-F05FB821D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098" y="3747939"/>
            <a:ext cx="3495058" cy="28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5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D07D2-114C-2E46-8E79-D91738E12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Refresh Scheduler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281D6-5674-2547-94B2-EDFDB0E15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875DC3C-51E2-DB4B-979A-3D0B9F24A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000" y="1512000"/>
            <a:ext cx="7435105" cy="4680000"/>
          </a:xfrm>
        </p:spPr>
        <p:txBody>
          <a:bodyPr/>
          <a:lstStyle/>
          <a:p>
            <a:r>
              <a:rPr lang="en-US" dirty="0"/>
              <a:t>Tableau allows you to schedule refreshes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Sending Reports through Tableau </a:t>
            </a:r>
          </a:p>
          <a:p>
            <a:r>
              <a:rPr lang="en-US" b="1" dirty="0"/>
              <a:t>Again What could go Wrong?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33FB41E-B16E-BA44-8D36-6B2F8BB434FA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8BD34E-C742-AA44-8319-938E7DE0D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039" y="2117804"/>
            <a:ext cx="6324600" cy="232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3B0169-7422-A244-9FA4-E385F0EC6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2" y="2117804"/>
            <a:ext cx="3445952" cy="2622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A74C69-BBAB-5D48-A901-8B78FB5B3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640" y="4011891"/>
            <a:ext cx="3707068" cy="218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9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17AA-AF2F-C940-9BC6-A149CD9A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Breakout Lab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0F391-BA95-D14D-9F0C-CDE4F3BFC6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F8FA38D-280C-9F46-9BB6-233B511D5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4633" y="1967687"/>
            <a:ext cx="9267470" cy="3834000"/>
          </a:xfrm>
          <a:solidFill>
            <a:srgbClr val="548235"/>
          </a:solidFill>
        </p:spPr>
        <p:txBody>
          <a:bodyPr/>
          <a:lstStyle/>
          <a:p>
            <a:pPr marL="76200" indent="0">
              <a:buNone/>
            </a:pPr>
            <a:r>
              <a:rPr lang="en-US" sz="2800" b="1" dirty="0">
                <a:solidFill>
                  <a:schemeClr val="bg1"/>
                </a:solidFill>
              </a:rPr>
              <a:t>You are the Director of Business Intelligence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Create a plan…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How you would pull the custom SQL out of Tableau?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Where would you put it? 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Would you keep live data or extracts?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Will you use any tools?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In a perfect world how would you control reports 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A9BD55E-428A-7A49-AC0C-32231B28DEF0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ACC6C-97FD-AD44-AB0B-949A1C055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498" y="778025"/>
            <a:ext cx="1078250" cy="1775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A8C4E-716F-1942-A178-F0DFFE9F6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94500" l="3284" r="90000">
                        <a14:foregroundMark x1="3284" y1="35875" x2="9851" y2="50000"/>
                        <a14:foregroundMark x1="48060" y1="9375" x2="62985" y2="10125"/>
                        <a14:foregroundMark x1="47015" y1="94500" x2="71343" y2="93625"/>
                        <a14:foregroundMark x1="61940" y1="34375" x2="48955" y2="53125"/>
                        <a14:foregroundMark x1="61045" y1="66375" x2="64776" y2="62500"/>
                        <a14:foregroundMark x1="24776" y1="67875" x2="24776" y2="70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34162" y="1322541"/>
            <a:ext cx="1430894" cy="1708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5643D-5D3E-1145-9D95-44B312713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6884" y="4965850"/>
            <a:ext cx="810823" cy="1156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C91427-ED0C-7C4B-8DA6-E3EE49424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931" y="5011152"/>
            <a:ext cx="810823" cy="1156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620056-6FDB-8345-B8EA-EE5A4D0B55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520" y="5701581"/>
            <a:ext cx="810823" cy="115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0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ED4D31-3CEA-4246-815B-01F2AF647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04" y="1259947"/>
            <a:ext cx="8983364" cy="5610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F370BD-5C06-A141-84B1-BE8FCBE94918}"/>
              </a:ext>
            </a:extLst>
          </p:cNvPr>
          <p:cNvSpPr/>
          <p:nvPr/>
        </p:nvSpPr>
        <p:spPr>
          <a:xfrm>
            <a:off x="0" y="6509286"/>
            <a:ext cx="12192000" cy="326493"/>
          </a:xfrm>
          <a:prstGeom prst="rect">
            <a:avLst/>
          </a:prstGeom>
          <a:solidFill>
            <a:srgbClr val="F57C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19D92-5EC4-ED4F-81A5-5DE298B2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a New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DBE51-31A0-6142-BDCB-3570C55412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70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49262-BBD7-D44C-A016-8EE895504F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CACF7-B74D-744F-AE66-908E260B0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561" y="2515972"/>
            <a:ext cx="1968500" cy="102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D178D7-AF1A-C44A-B5B7-61DAB7643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</p:spPr>
        <p:txBody>
          <a:bodyPr/>
          <a:lstStyle/>
          <a:p>
            <a:r>
              <a:rPr lang="en-US" dirty="0"/>
              <a:t>Reporting Schema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2D3B32-EB31-B143-A755-68DFB65B6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</p:spPr>
        <p:txBody>
          <a:bodyPr/>
          <a:lstStyle/>
          <a:p>
            <a:r>
              <a:rPr lang="en-US" dirty="0"/>
              <a:t>What is a Reporting Schema? </a:t>
            </a:r>
          </a:p>
          <a:p>
            <a:r>
              <a:rPr lang="en-US" dirty="0"/>
              <a:t>Pull the queries out of Tableau and into a repository</a:t>
            </a:r>
          </a:p>
          <a:p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		 </a:t>
            </a:r>
            <a:r>
              <a:rPr lang="en-US" b="1" dirty="0"/>
              <a:t>can help with this! </a:t>
            </a:r>
          </a:p>
          <a:p>
            <a:r>
              <a:rPr lang="en-US" dirty="0"/>
              <a:t>Schedulers</a:t>
            </a:r>
          </a:p>
          <a:p>
            <a:endParaRPr lang="en-US" b="1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175C641-BD15-6D4C-B6D7-F3F685CAA728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DDF8C1-032B-C949-A0AD-2DA1DC3EF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952" y="2800666"/>
            <a:ext cx="752390" cy="752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A87466-2BB2-D641-A8A7-5EDF8782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280" y="2800666"/>
            <a:ext cx="752390" cy="752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0789B-C928-6C42-8575-87B7E9F30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774" y="3833006"/>
            <a:ext cx="1772613" cy="541389"/>
          </a:xfrm>
          <a:prstGeom prst="rect">
            <a:avLst/>
          </a:prstGeom>
        </p:spPr>
      </p:pic>
      <p:sp>
        <p:nvSpPr>
          <p:cNvPr id="12" name="Can 11">
            <a:extLst>
              <a:ext uri="{FF2B5EF4-FFF2-40B4-BE49-F238E27FC236}">
                <a16:creationId xmlns:a16="http://schemas.microsoft.com/office/drawing/2014/main" id="{E8408541-44AB-A94B-8CB6-6AF4E0115F6D}"/>
              </a:ext>
            </a:extLst>
          </p:cNvPr>
          <p:cNvSpPr/>
          <p:nvPr/>
        </p:nvSpPr>
        <p:spPr>
          <a:xfrm>
            <a:off x="8424284" y="3150612"/>
            <a:ext cx="1968500" cy="16013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891C2-1F41-AB4E-BE8A-F20A1F3DAC50}"/>
              </a:ext>
            </a:extLst>
          </p:cNvPr>
          <p:cNvSpPr txBox="1"/>
          <p:nvPr/>
        </p:nvSpPr>
        <p:spPr>
          <a:xfrm>
            <a:off x="7928848" y="3951296"/>
            <a:ext cx="295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Reporting Schema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DBC795-1E34-424E-8594-59FC7B5A0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189" y="4833338"/>
            <a:ext cx="2629243" cy="7887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5D0DC1-D44E-164E-8845-BA34C2185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4280" y="4685257"/>
            <a:ext cx="1321486" cy="13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41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9C879-1A0F-7B4B-B827-A0F90C44A9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66B4F7-8F13-144D-8B19-516F609C7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</p:spPr>
        <p:txBody>
          <a:bodyPr/>
          <a:lstStyle/>
          <a:p>
            <a:r>
              <a:rPr lang="en-US" dirty="0"/>
              <a:t>Optimizing Reporting Schema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4A934DB-7D51-C640-BA62-6D3864428031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DCABDB-39D5-FA44-98C2-1987C7BF8B03}"/>
              </a:ext>
            </a:extLst>
          </p:cNvPr>
          <p:cNvSpPr/>
          <p:nvPr/>
        </p:nvSpPr>
        <p:spPr>
          <a:xfrm>
            <a:off x="1816443" y="1573973"/>
            <a:ext cx="8155459" cy="474032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598FF-CDDA-1E4E-B11D-837003E75A77}"/>
              </a:ext>
            </a:extLst>
          </p:cNvPr>
          <p:cNvSpPr txBox="1"/>
          <p:nvPr/>
        </p:nvSpPr>
        <p:spPr>
          <a:xfrm>
            <a:off x="2026509" y="1725236"/>
            <a:ext cx="5165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Best Practices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92355-EDD3-E842-A391-54F82E0741C9}"/>
              </a:ext>
            </a:extLst>
          </p:cNvPr>
          <p:cNvSpPr txBox="1"/>
          <p:nvPr/>
        </p:nvSpPr>
        <p:spPr>
          <a:xfrm>
            <a:off x="2026509" y="2308121"/>
            <a:ext cx="677150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 panose="020F0502020204030204" pitchFamily="34" charset="0"/>
              </a:rPr>
              <a:t>Separate extracts for different date groupings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 panose="020F0502020204030204" pitchFamily="34" charset="0"/>
              </a:rPr>
              <a:t>Limit the columns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 panose="020F0502020204030204" pitchFamily="34" charset="0"/>
              </a:rPr>
              <a:t>Only run extracts when they need to be run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Make filters human readable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Limit functions in Tableau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Custom SQL should be Select * from Table with maybe a date filter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Performance tuning often </a:t>
            </a:r>
          </a:p>
          <a:p>
            <a:pPr marL="800100" lvl="1" indent="-34290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Test and iterate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B93795-F831-2A43-A274-BFC99245C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0" b="93750" l="1527" r="94275">
                        <a14:foregroundMark x1="3239" y1="58913" x2="10687" y2="59375"/>
                        <a14:foregroundMark x1="10687" y1="59375" x2="9924" y2="71354"/>
                        <a14:foregroundMark x1="9924" y1="71354" x2="16031" y2="70833"/>
                        <a14:foregroundMark x1="16031" y1="42708" x2="16794" y2="38021"/>
                        <a14:foregroundMark x1="20611" y1="25521" x2="23664" y2="21354"/>
                        <a14:foregroundMark x1="29008" y1="15104" x2="29008" y2="15104"/>
                        <a14:foregroundMark x1="30916" y1="11979" x2="39695" y2="10938"/>
                        <a14:foregroundMark x1="39695" y1="10938" x2="48092" y2="6250"/>
                        <a14:foregroundMark x1="48092" y1="6250" x2="56489" y2="6250"/>
                        <a14:foregroundMark x1="56489" y1="6250" x2="75954" y2="27604"/>
                        <a14:foregroundMark x1="90458" y1="38542" x2="91603" y2="56250"/>
                        <a14:foregroundMark x1="93893" y1="57292" x2="95038" y2="56250"/>
                        <a14:foregroundMark x1="43130" y1="84896" x2="51145" y2="89583"/>
                        <a14:foregroundMark x1="51145" y1="89583" x2="59542" y2="89583"/>
                        <a14:foregroundMark x1="54198" y1="94271" x2="45802" y2="92188"/>
                        <a14:foregroundMark x1="45802" y1="92188" x2="42366" y2="93750"/>
                        <a14:backgroundMark x1="1145" y1="59896" x2="1145" y2="59896"/>
                        <a14:backgroundMark x1="382" y1="58333" x2="1527" y2="60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330570">
            <a:off x="9047409" y="5414262"/>
            <a:ext cx="1848986" cy="135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88104"/>
      </p:ext>
    </p:extLst>
  </p:cSld>
  <p:clrMapOvr>
    <a:masterClrMapping/>
  </p:clrMapOvr>
</p:sld>
</file>

<file path=ppt/theme/theme1.xml><?xml version="1.0" encoding="utf-8"?>
<a:theme xmlns:a="http://schemas.openxmlformats.org/drawingml/2006/main" name="DI 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I 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33272</TotalTime>
  <Words>519</Words>
  <Application>Microsoft Macintosh PowerPoint</Application>
  <PresentationFormat>Widescreen</PresentationFormat>
  <Paragraphs>120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Helvetica Neue Light</vt:lpstr>
      <vt:lpstr>Wingdings</vt:lpstr>
      <vt:lpstr>DI Template</vt:lpstr>
      <vt:lpstr>1_DI Template</vt:lpstr>
      <vt:lpstr>PowerPoint Presentation</vt:lpstr>
      <vt:lpstr>Visualization Tools</vt:lpstr>
      <vt:lpstr>Schema and Warehouse Setup</vt:lpstr>
      <vt:lpstr>Tableau Custom SQL</vt:lpstr>
      <vt:lpstr>Extract Refresh Scheduler </vt:lpstr>
      <vt:lpstr>Mini Breakout Lab </vt:lpstr>
      <vt:lpstr>How to Implement a New Plan</vt:lpstr>
      <vt:lpstr>Reporting Schema</vt:lpstr>
      <vt:lpstr>Optimizing Reporting Schema</vt:lpstr>
      <vt:lpstr>To Pre-cache or To Not Pre-cache?</vt:lpstr>
      <vt:lpstr>Reporting Style Guide</vt:lpstr>
      <vt:lpstr>Confused? ASK QUESTIONS</vt:lpstr>
      <vt:lpstr>Break &amp; Lab 9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Nakayama, Kerry</cp:lastModifiedBy>
  <cp:revision>157</cp:revision>
  <cp:lastPrinted>2020-06-03T15:24:31Z</cp:lastPrinted>
  <dcterms:created xsi:type="dcterms:W3CDTF">2020-05-21T23:33:39Z</dcterms:created>
  <dcterms:modified xsi:type="dcterms:W3CDTF">2020-07-12T14:21:38Z</dcterms:modified>
</cp:coreProperties>
</file>